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6" r:id="rId1"/>
  </p:sldMasterIdLst>
  <p:notesMasterIdLst>
    <p:notesMasterId r:id="rId10"/>
  </p:notesMasterIdLst>
  <p:handoutMasterIdLst>
    <p:handoutMasterId r:id="rId11"/>
  </p:handoutMasterIdLst>
  <p:sldIdLst>
    <p:sldId id="294" r:id="rId2"/>
    <p:sldId id="293" r:id="rId3"/>
    <p:sldId id="295" r:id="rId4"/>
    <p:sldId id="296" r:id="rId5"/>
    <p:sldId id="292" r:id="rId6"/>
    <p:sldId id="297" r:id="rId7"/>
    <p:sldId id="299" r:id="rId8"/>
    <p:sldId id="300" r:id="rId9"/>
  </p:sldIdLst>
  <p:sldSz cx="9144000" cy="5143500" type="screen16x9"/>
  <p:notesSz cx="6858000" cy="9144000"/>
  <p:embeddedFontLst>
    <p:embeddedFont>
      <p:font typeface="pixelmix" panose="00000400000000000000" pitchFamily="2" charset="-79"/>
      <p:regular r:id="rId12"/>
    </p:embeddedFont>
    <p:embeddedFont>
      <p:font typeface="ＭＳ Ｐゴシック" panose="020B0600070205080204" pitchFamily="34" charset="-128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League Gothic" panose="00000500000000000000" pitchFamily="50" charset="0"/>
      <p:regular r:id="rId18"/>
    </p:embeddedFont>
    <p:embeddedFont>
      <p:font typeface="FontAwesome" pitchFamily="2" charset="0"/>
      <p:regular r:id="rId19"/>
    </p:embeddedFont>
    <p:embeddedFont>
      <p:font typeface="Zerox" panose="00000400000000000000" pitchFamily="50" charset="0"/>
      <p:regular r:id="rId20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171450" indent="28575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342900" indent="57150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514350" indent="85725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685800" indent="114300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DED5"/>
    <a:srgbClr val="E0DED4"/>
    <a:srgbClr val="A18662"/>
    <a:srgbClr val="FFFFFF"/>
    <a:srgbClr val="4C463D"/>
    <a:srgbClr val="FF7C0C"/>
    <a:srgbClr val="E44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74" d="100"/>
          <a:sy n="174" d="100"/>
        </p:scale>
        <p:origin x="78" y="1509"/>
      </p:cViewPr>
      <p:guideLst>
        <p:guide orient="horz" pos="1637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Sheet1!$A$2:$A$11</c:f>
              <c:numCache>
                <c:formatCode>General</c:formatCode>
                <c:ptCount val="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</c:v>
                </c:pt>
                <c:pt idx="1">
                  <c:v>7</c:v>
                </c:pt>
                <c:pt idx="2">
                  <c:v>10</c:v>
                </c:pt>
                <c:pt idx="3">
                  <c:v>6</c:v>
                </c:pt>
                <c:pt idx="4">
                  <c:v>4</c:v>
                </c:pt>
                <c:pt idx="5">
                  <c:v>3</c:v>
                </c:pt>
                <c:pt idx="6">
                  <c:v>2</c:v>
                </c:pt>
                <c:pt idx="7">
                  <c:v>1</c:v>
                </c:pt>
                <c:pt idx="8">
                  <c:v>1</c:v>
                </c:pt>
                <c:pt idx="9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58-40E2-ADBA-DD57D0CE1C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27"/>
        <c:axId val="774819096"/>
        <c:axId val="774816472"/>
      </c:barChart>
      <c:catAx>
        <c:axId val="774819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74816472"/>
        <c:crosses val="autoZero"/>
        <c:auto val="1"/>
        <c:lblAlgn val="ctr"/>
        <c:lblOffset val="100"/>
        <c:noMultiLvlLbl val="0"/>
      </c:catAx>
      <c:valAx>
        <c:axId val="774816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74819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0.05124</cdr:x>
      <cdr:y>0.6942</cdr:y>
    </cdr:from>
    <cdr:to>
      <cdr:x>0.96276</cdr:x>
      <cdr:y>0.88366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83272FB7-6579-46B5-9B6D-04ED92E70A3B}"/>
            </a:ext>
          </a:extLst>
        </cdr:cNvPr>
        <cdr:cNvSpPr txBox="1"/>
      </cdr:nvSpPr>
      <cdr:spPr>
        <a:xfrm xmlns:a="http://schemas.openxmlformats.org/drawingml/2006/main">
          <a:off x="141954" y="861278"/>
          <a:ext cx="2525319" cy="23505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050" dirty="0">
              <a:solidFill>
                <a:schemeClr val="bg1"/>
              </a:solidFill>
              <a:latin typeface="League Gothic" panose="00000500000000000000" pitchFamily="50" charset="0"/>
            </a:rPr>
            <a:t>/catalog/item/*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>
              <a:latin typeface="League Gothic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24EF5185-8027-A746-948C-743195BA7466}" type="datetime1">
              <a:rPr lang="en-US">
                <a:latin typeface="League Gothic" panose="00000500000000000000" pitchFamily="50" charset="0"/>
              </a:rPr>
              <a:pPr>
                <a:defRPr/>
              </a:pPr>
              <a:t>3/16/2018</a:t>
            </a:fld>
            <a:endParaRPr lang="en-US" dirty="0">
              <a:latin typeface="League Gothic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>
              <a:latin typeface="League Gothic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7B6B85D2-E70B-FF45-9A48-15FAE084C3A6}" type="slidenum">
              <a:rPr lang="en-US">
                <a:latin typeface="League Gothic" panose="00000500000000000000" pitchFamily="50" charset="0"/>
              </a:rPr>
              <a:pPr>
                <a:defRPr/>
              </a:pPr>
              <a:t>‹#›</a:t>
            </a:fld>
            <a:endParaRPr lang="en-US" dirty="0">
              <a:latin typeface="League Gothic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9703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fld id="{56983773-6FB1-3848-98B4-8BE3302BAAFA}" type="datetime1">
              <a:rPr lang="en-US" smtClean="0"/>
              <a:pPr>
                <a:defRPr/>
              </a:pPr>
              <a:t>3/16/2018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0522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17145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34290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51435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68580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85725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6pPr>
    <a:lvl7pPr marL="102870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7pPr>
    <a:lvl8pPr marL="120015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8pPr>
    <a:lvl9pPr marL="137160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10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99251025"/>
      </p:ext>
    </p:extLst>
  </p:cSld>
  <p:clrMapOvr>
    <a:masterClrMapping/>
  </p:clrMapOvr>
  <p:transition spd="med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7644" y="195263"/>
            <a:ext cx="8776097" cy="4455719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000" b="0" i="0" kern="900" spc="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1330130835"/>
      </p:ext>
    </p:extLst>
  </p:cSld>
  <p:clrMapOvr>
    <a:masterClrMapping/>
  </p:clrMapOvr>
  <p:transition spd="med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1358643" y="519708"/>
            <a:ext cx="2835315" cy="3618309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4950042" y="519708"/>
            <a:ext cx="2835315" cy="3618309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1223628" y="4326703"/>
            <a:ext cx="3078100" cy="270272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 b="0" cap="none" spc="0">
                <a:ln w="18415" cmpd="sng">
                  <a:noFill/>
                  <a:prstDash val="solid"/>
                </a:ln>
                <a:solidFill>
                  <a:schemeClr val="tx1"/>
                </a:solidFill>
                <a:effectLst/>
                <a:latin typeface="League Gothic"/>
              </a:defRPr>
            </a:lvl1pPr>
            <a:lvl2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2pPr>
            <a:lvl3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3pPr>
            <a:lvl4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4pPr>
            <a:lvl5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788266" y="4326703"/>
            <a:ext cx="3078100" cy="270272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 b="0" cap="none" spc="0">
                <a:ln w="18415" cmpd="sng">
                  <a:noFill/>
                  <a:prstDash val="solid"/>
                </a:ln>
                <a:solidFill>
                  <a:schemeClr val="tx1"/>
                </a:solidFill>
                <a:effectLst/>
                <a:latin typeface="League Gothic"/>
              </a:defRPr>
            </a:lvl1pPr>
            <a:lvl2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2pPr>
            <a:lvl3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3pPr>
            <a:lvl4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4pPr>
            <a:lvl5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14"/>
          </p:nvPr>
        </p:nvSpPr>
        <p:spPr>
          <a:xfrm>
            <a:off x="179512" y="5009356"/>
            <a:ext cx="8885238" cy="268287"/>
          </a:xfrm>
          <a:prstGeom prst="rect">
            <a:avLst/>
          </a:prstGeom>
        </p:spPr>
        <p:txBody>
          <a:bodyPr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r>
              <a:rPr lang="en-US" dirty="0"/>
              <a:t>YOUR COMPANY NAME  |  LONG AND INTERESTING PRESENTATION TITLE  |  VERSION NO. XX  |  06/06/2012</a:t>
            </a:r>
          </a:p>
        </p:txBody>
      </p:sp>
    </p:spTree>
    <p:extLst>
      <p:ext uri="{BB962C8B-B14F-4D97-AF65-F5344CB8AC3E}">
        <p14:creationId xmlns:p14="http://schemas.microsoft.com/office/powerpoint/2010/main" val="4181588979"/>
      </p:ext>
    </p:extLst>
  </p:cSld>
  <p:clrMapOvr>
    <a:masterClrMapping/>
  </p:clrMapOvr>
  <p:transition spd="med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359532" y="3597864"/>
            <a:ext cx="2457273" cy="1080120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2"/>
          </p:nvPr>
        </p:nvSpPr>
        <p:spPr>
          <a:xfrm>
            <a:off x="3275856" y="3597864"/>
            <a:ext cx="2457273" cy="1080120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6246186" y="3597864"/>
            <a:ext cx="2457273" cy="1080120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494412" y="519708"/>
            <a:ext cx="2295525" cy="286226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3410736" y="519708"/>
            <a:ext cx="2295525" cy="286226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6354063" y="519708"/>
            <a:ext cx="2295525" cy="286226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4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000" b="0" i="0" kern="900" spc="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1350105391"/>
      </p:ext>
    </p:extLst>
  </p:cSld>
  <p:clrMapOvr>
    <a:masterClrMapping/>
  </p:clrMapOvr>
  <p:transition spd="med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, Name &amp; 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" y="562372"/>
            <a:ext cx="8229600" cy="857250"/>
          </a:xfrm>
          <a:prstGeom prst="rect">
            <a:avLst/>
          </a:prstGeom>
        </p:spPr>
        <p:txBody>
          <a:bodyPr vert="horz" lIns="34290" tIns="17145" rIns="34290" bIns="17145"/>
          <a:lstStyle>
            <a:lvl1pPr algn="l">
              <a:defRPr sz="3600">
                <a:solidFill>
                  <a:schemeClr val="tx1"/>
                </a:solidFill>
                <a:latin typeface="Zerox"/>
                <a:cs typeface="Zerox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21550" y="1275606"/>
            <a:ext cx="1485305" cy="1863486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717794" y="1329333"/>
            <a:ext cx="1485305" cy="189071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914038" y="1329333"/>
            <a:ext cx="1485305" cy="189071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110282" y="1329333"/>
            <a:ext cx="1485305" cy="189071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86535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2600781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4788024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7002270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2600781" y="3732879"/>
            <a:ext cx="1728192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7002270" y="3732879"/>
            <a:ext cx="1728192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20"/>
          </p:nvPr>
        </p:nvSpPr>
        <p:spPr>
          <a:xfrm>
            <a:off x="4788024" y="3732879"/>
            <a:ext cx="1728192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386535" y="3732879"/>
            <a:ext cx="1674186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000" b="0" i="0" kern="900" spc="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2947212244"/>
      </p:ext>
    </p:extLst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</p:sldLayoutIdLst>
  <p:transition spd="med">
    <p:fade thruBlk="1"/>
  </p:transition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1714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3429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5143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685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419100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585788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752475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919163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1085850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125730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142875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60020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77165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B2A5B-AD7B-4000-AF4C-98D3FE326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1381869"/>
            <a:ext cx="4176712" cy="2486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Untangling</a:t>
            </a:r>
            <a:b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production</a:t>
            </a:r>
            <a:b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monitoring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26B3C-0024-4E46-B111-E47836ED3E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4202955"/>
            <a:ext cx="8209160" cy="1681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19050" tIns="19050" rIns="19050" bIns="19050" numCol="1" anchor="t" anchorCtr="0" compatLnSpc="1">
            <a:prstTxWarp prst="textNoShape">
              <a:avLst/>
            </a:prstTxWarp>
          </a:bodyPr>
          <a:lstStyle>
            <a:lvl1pPr marL="342900" indent="-3429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1pPr>
            <a:lvl2pPr marL="742950" indent="-28575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2pPr>
            <a:lvl3pPr marL="11430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3pPr>
            <a:lvl4pPr marL="16002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4pPr>
            <a:lvl5pPr marL="20574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9pPr>
          </a:lstStyle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League Gothic"/>
                <a:sym typeface="League Gothic" charset="0"/>
              </a:rPr>
              <a:t>Nik Molnar  @nikmd23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Awesome" pitchFamily="50" charset="0"/>
                <a:sym typeface="League Gothic" charset="0"/>
              </a:rPr>
              <a:t>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 Awesome 5 Free Regular" panose="02000503000000000000" pitchFamily="50" charset="0"/>
                <a:sym typeface="League Gothic" charset="0"/>
              </a:rPr>
              <a:t>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4C463D"/>
              </a:solidFill>
              <a:effectLst/>
              <a:uLnTx/>
              <a:uFillTx/>
              <a:latin typeface="League Gothic"/>
              <a:sym typeface="League Gothic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EF6CD0-03A3-4F29-BF13-10F75F0E632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3955142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B4BFB6-7644-4A84-96E6-48C3BA78478E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949428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0870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8D525-4B58-47C0-9E51-5B732C4D7A1F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#1. Logging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A9673-774A-4E0E-8F58-4DECF91564CC}"/>
              </a:ext>
            </a:extLst>
          </p:cNvPr>
          <p:cNvSpPr txBox="1">
            <a:spLocks/>
          </p:cNvSpPr>
          <p:nvPr/>
        </p:nvSpPr>
        <p:spPr bwMode="auto">
          <a:xfrm>
            <a:off x="3734907" y="1032579"/>
            <a:ext cx="4951893" cy="307834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eaLnBrk="1" hangingPunct="1"/>
            <a: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  <a:t>/law-ging/</a:t>
            </a:r>
            <a:br>
              <a:rPr lang="en-US" b="1" i="1" kern="0" dirty="0">
                <a:latin typeface="League Gothic" charset="0"/>
                <a:ea typeface="ヒラギノ角ゴ ProN W3" charset="0"/>
                <a:cs typeface="League Gothic" charset="0"/>
              </a:rPr>
            </a:b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The collection of discrete events, which may be read by humans, machines, or both.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CC20F36C-6729-429B-B292-A0E37308A99E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805F6C95-B62C-4DFF-8C79-D68E8857C4C3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1559" y="-35646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83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DA629-5BA6-425C-83F8-6DC0D35D5DB5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#2.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FF635-0075-4CB6-85E1-B509A28448E8}"/>
              </a:ext>
            </a:extLst>
          </p:cNvPr>
          <p:cNvSpPr txBox="1">
            <a:spLocks/>
          </p:cNvSpPr>
          <p:nvPr/>
        </p:nvSpPr>
        <p:spPr bwMode="auto">
          <a:xfrm>
            <a:off x="3734907" y="1032579"/>
            <a:ext cx="4951893" cy="307834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eaLnBrk="1" hangingPunct="1"/>
            <a: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  <a:t>/me-triks/</a:t>
            </a:r>
            <a:b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</a:b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The measuring and aggregation of events over time which may drive counters, gauges, histograms or other data visualization mechanisms.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AB45041C-1798-4D7F-B87F-0130239835BA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4107" y="7964214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421AE143-821A-4404-B4C4-E270FD68B1C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-3088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863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DA629-5BA6-425C-83F8-6DC0D35D5DB5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#3. Tracing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FF635-0075-4CB6-85E1-B509A28448E8}"/>
              </a:ext>
            </a:extLst>
          </p:cNvPr>
          <p:cNvSpPr txBox="1">
            <a:spLocks/>
          </p:cNvSpPr>
          <p:nvPr/>
        </p:nvSpPr>
        <p:spPr bwMode="auto">
          <a:xfrm>
            <a:off x="3734907" y="1032579"/>
            <a:ext cx="4951893" cy="307834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eaLnBrk="1" hangingPunct="1"/>
            <a: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  <a:t>/trey-sing/</a:t>
            </a:r>
            <a:b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</a:b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The collection of discrete events, with causal ordering, across process boundaries, that is scoped to a transaction.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AB45041C-1798-4D7F-B87F-0130239835BA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4107" y="7964214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421AE143-821A-4404-B4C4-E270FD68B1C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-3088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383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304C3A-EAAC-440C-859E-36D32D0C0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89" y="195485"/>
            <a:ext cx="4001905" cy="2708057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32B862AD-1D97-4455-8244-EEC9411D1E24}"/>
              </a:ext>
            </a:extLst>
          </p:cNvPr>
          <p:cNvSpPr txBox="1">
            <a:spLocks noChangeArrowheads="1"/>
          </p:cNvSpPr>
          <p:nvPr/>
        </p:nvSpPr>
        <p:spPr>
          <a:xfrm>
            <a:off x="6588224" y="1315853"/>
            <a:ext cx="1728440" cy="115212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1714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429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5143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685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defRPr/>
            </a:pPr>
            <a:r>
              <a:rPr lang="en-US" sz="2800" kern="0" dirty="0">
                <a:latin typeface="Zerox" panose="00000400000000000000" pitchFamily="50" charset="0"/>
              </a:rPr>
              <a:t>Metrics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F18B3C-F4AC-4BC6-8443-F8FD18931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500000">
            <a:off x="4281091" y="1931451"/>
            <a:ext cx="3561790" cy="2484971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8ACB6904-3715-4ED2-B828-3EE7903EACB8}"/>
              </a:ext>
            </a:extLst>
          </p:cNvPr>
          <p:cNvSpPr txBox="1">
            <a:spLocks noChangeArrowheads="1"/>
          </p:cNvSpPr>
          <p:nvPr/>
        </p:nvSpPr>
        <p:spPr>
          <a:xfrm>
            <a:off x="5291833" y="3516341"/>
            <a:ext cx="1728440" cy="115212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1714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429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5143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685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defRPr/>
            </a:pPr>
            <a:r>
              <a:rPr lang="en-US" sz="2800" kern="0" dirty="0">
                <a:latin typeface="Zerox" panose="00000400000000000000" pitchFamily="50" charset="0"/>
              </a:rPr>
              <a:t>Logging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8BF86D-0AF0-4422-A789-B0FCF87425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400000">
            <a:off x="3375157" y="-38175"/>
            <a:ext cx="2853131" cy="2708056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12439719-3B31-4B0D-9D38-E1C5A524F3F6}"/>
              </a:ext>
            </a:extLst>
          </p:cNvPr>
          <p:cNvSpPr txBox="1">
            <a:spLocks noChangeArrowheads="1"/>
          </p:cNvSpPr>
          <p:nvPr/>
        </p:nvSpPr>
        <p:spPr>
          <a:xfrm>
            <a:off x="3689217" y="843557"/>
            <a:ext cx="1728440" cy="115212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1714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429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5143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685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defRPr/>
            </a:pPr>
            <a:r>
              <a:rPr lang="en-US" sz="2800" kern="0" dirty="0">
                <a:latin typeface="Zerox" panose="00000400000000000000" pitchFamily="50" charset="0"/>
              </a:rPr>
              <a:t>Tracing</a:t>
            </a:r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5CF56BC1-52CF-4B9C-ADA7-F7195DC27E0F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794295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>
            <a:extLst>
              <a:ext uri="{FF2B5EF4-FFF2-40B4-BE49-F238E27FC236}">
                <a16:creationId xmlns:a16="http://schemas.microsoft.com/office/drawing/2014/main" id="{99E9C2C7-63A0-4658-B59E-BE30C6B3362D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5CDB69E-2884-43EC-8F21-FD960D115943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Monitoring</a:t>
            </a:r>
            <a:b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Three ways</a:t>
            </a:r>
          </a:p>
        </p:txBody>
      </p:sp>
    </p:spTree>
    <p:extLst>
      <p:ext uri="{BB962C8B-B14F-4D97-AF65-F5344CB8AC3E}">
        <p14:creationId xmlns:p14="http://schemas.microsoft.com/office/powerpoint/2010/main" val="309451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an dir="d"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264B0B7-A18D-4F6D-A2AE-D1C129530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176" y="3982238"/>
            <a:ext cx="2480976" cy="110979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3B93C62-863F-46C4-982B-E295FB3BAF0F}"/>
              </a:ext>
            </a:extLst>
          </p:cNvPr>
          <p:cNvGrpSpPr/>
          <p:nvPr/>
        </p:nvGrpSpPr>
        <p:grpSpPr>
          <a:xfrm>
            <a:off x="3447695" y="-110713"/>
            <a:ext cx="5918299" cy="5065545"/>
            <a:chOff x="3447695" y="-110713"/>
            <a:chExt cx="5918299" cy="50655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E304C3A-EAAC-440C-859E-36D32D0C0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64089" y="195485"/>
              <a:ext cx="4001905" cy="2708057"/>
            </a:xfrm>
            <a:prstGeom prst="rect">
              <a:avLst/>
            </a:prstGeom>
          </p:spPr>
        </p:pic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32B862AD-1D97-4455-8244-EEC9411D1E24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588224" y="1315853"/>
              <a:ext cx="1728440" cy="1152128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Gill Sans" charset="0"/>
                </a:defRPr>
              </a:lvl1pPr>
              <a:lvl2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1714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3429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5143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6858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>
                <a:defRPr/>
              </a:pPr>
              <a:r>
                <a:rPr lang="en-US" sz="2800" kern="0" dirty="0">
                  <a:latin typeface="Zerox" panose="00000400000000000000" pitchFamily="50" charset="0"/>
                </a:rPr>
                <a:t>Metrics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1F18B3C-F4AC-4BC6-8443-F8FD18931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4500000">
              <a:off x="4281091" y="1931451"/>
              <a:ext cx="3561790" cy="2484971"/>
            </a:xfrm>
            <a:prstGeom prst="rect">
              <a:avLst/>
            </a:prstGeom>
          </p:spPr>
        </p:pic>
        <p:sp>
          <p:nvSpPr>
            <p:cNvPr id="7" name="Rectangle 1">
              <a:extLst>
                <a:ext uri="{FF2B5EF4-FFF2-40B4-BE49-F238E27FC236}">
                  <a16:creationId xmlns:a16="http://schemas.microsoft.com/office/drawing/2014/main" id="{8ACB6904-3715-4ED2-B828-3EE7903EACB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5291833" y="3516341"/>
              <a:ext cx="1728440" cy="1152128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Gill Sans" charset="0"/>
                </a:defRPr>
              </a:lvl1pPr>
              <a:lvl2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1714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3429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5143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6858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>
                <a:defRPr/>
              </a:pPr>
              <a:r>
                <a:rPr lang="en-US" sz="2800" kern="0" dirty="0">
                  <a:latin typeface="Zerox" panose="00000400000000000000" pitchFamily="50" charset="0"/>
                </a:rPr>
                <a:t>Logging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E8BF86D-0AF0-4422-A789-B0FCF8742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4400000">
              <a:off x="3375157" y="-38175"/>
              <a:ext cx="2853131" cy="2708056"/>
            </a:xfrm>
            <a:prstGeom prst="rect">
              <a:avLst/>
            </a:prstGeom>
          </p:spPr>
        </p:pic>
        <p:sp>
          <p:nvSpPr>
            <p:cNvPr id="9" name="Rectangle 1">
              <a:extLst>
                <a:ext uri="{FF2B5EF4-FFF2-40B4-BE49-F238E27FC236}">
                  <a16:creationId xmlns:a16="http://schemas.microsoft.com/office/drawing/2014/main" id="{12439719-3B31-4B0D-9D38-E1C5A524F3F6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3689217" y="843557"/>
              <a:ext cx="1728440" cy="1152128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Gill Sans" charset="0"/>
                </a:defRPr>
              </a:lvl1pPr>
              <a:lvl2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1714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3429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5143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6858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>
                <a:defRPr/>
              </a:pPr>
              <a:r>
                <a:rPr lang="en-US" sz="2800" kern="0" dirty="0">
                  <a:latin typeface="Zerox" panose="00000400000000000000" pitchFamily="50" charset="0"/>
                </a:rPr>
                <a:t>Tracing</a:t>
              </a:r>
            </a:p>
          </p:txBody>
        </p:sp>
      </p:grpSp>
      <p:pic>
        <p:nvPicPr>
          <p:cNvPr id="10" name="Picture 3">
            <a:extLst>
              <a:ext uri="{FF2B5EF4-FFF2-40B4-BE49-F238E27FC236}">
                <a16:creationId xmlns:a16="http://schemas.microsoft.com/office/drawing/2014/main" id="{5CF56BC1-52CF-4B9C-ADA7-F7195DC27E0F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794295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>
            <a:extLst>
              <a:ext uri="{FF2B5EF4-FFF2-40B4-BE49-F238E27FC236}">
                <a16:creationId xmlns:a16="http://schemas.microsoft.com/office/drawing/2014/main" id="{99E9C2C7-63A0-4658-B59E-BE30C6B3362D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5CDB69E-2884-43EC-8F21-FD960D115943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Monitoring</a:t>
            </a:r>
            <a:b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3 ways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E8F7A9-D75C-4FD5-83E8-2667D1F394B2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900000">
            <a:off x="3753241" y="641072"/>
            <a:ext cx="1584176" cy="3370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9A994F7-C9E1-4B7F-BE0F-25DD91FCC168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3500000">
            <a:off x="2802995" y="2444022"/>
            <a:ext cx="1584176" cy="33708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091F6DB-572E-4AB0-BC13-9D512578F4B1}"/>
              </a:ext>
            </a:extLst>
          </p:cNvPr>
          <p:cNvGrpSpPr/>
          <p:nvPr/>
        </p:nvGrpSpPr>
        <p:grpSpPr>
          <a:xfrm>
            <a:off x="6720289" y="2283718"/>
            <a:ext cx="2388215" cy="1451188"/>
            <a:chOff x="6516216" y="2499742"/>
            <a:chExt cx="2388215" cy="1451188"/>
          </a:xfrm>
        </p:grpSpPr>
        <p:graphicFrame>
          <p:nvGraphicFramePr>
            <p:cNvPr id="17" name="Chart 16">
              <a:extLst>
                <a:ext uri="{FF2B5EF4-FFF2-40B4-BE49-F238E27FC236}">
                  <a16:creationId xmlns:a16="http://schemas.microsoft.com/office/drawing/2014/main" id="{07948FB7-848A-40F1-AFA1-099FAA30C7A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45938092"/>
                </p:ext>
              </p:extLst>
            </p:nvPr>
          </p:nvGraphicFramePr>
          <p:xfrm>
            <a:off x="6516216" y="2499742"/>
            <a:ext cx="2388215" cy="124067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EF8998-5617-453D-B1DC-A38EEE6CF77F}"/>
                </a:ext>
              </a:extLst>
            </p:cNvPr>
            <p:cNvSpPr txBox="1"/>
            <p:nvPr/>
          </p:nvSpPr>
          <p:spPr>
            <a:xfrm>
              <a:off x="6660233" y="3643153"/>
              <a:ext cx="21334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League Gothic" panose="00000500000000000000" pitchFamily="50" charset="0"/>
                </a:rPr>
                <a:t>Item Details Performance Graph</a:t>
              </a:r>
            </a:p>
          </p:txBody>
        </p:sp>
        <p:sp>
          <p:nvSpPr>
            <p:cNvPr id="21" name="TextBox 1">
              <a:extLst>
                <a:ext uri="{FF2B5EF4-FFF2-40B4-BE49-F238E27FC236}">
                  <a16:creationId xmlns:a16="http://schemas.microsoft.com/office/drawing/2014/main" id="{463D6D1C-0BD5-416E-A14B-012F7B60DE0A}"/>
                </a:ext>
              </a:extLst>
            </p:cNvPr>
            <p:cNvSpPr txBox="1"/>
            <p:nvPr/>
          </p:nvSpPr>
          <p:spPr>
            <a:xfrm>
              <a:off x="6590695" y="3388164"/>
              <a:ext cx="2088232" cy="200186"/>
            </a:xfrm>
            <a:prstGeom prst="rect">
              <a:avLst/>
            </a:prstGeom>
          </p:spPr>
          <p:txBody>
            <a:bodyPr wrap="square" rtlCol="0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050" dirty="0">
                  <a:solidFill>
                    <a:srgbClr val="E0DED4"/>
                  </a:solidFill>
                  <a:latin typeface="League Gothic" panose="00000500000000000000" pitchFamily="50" charset="0"/>
                </a:rPr>
                <a:t>/catalog/item/*</a:t>
              </a:r>
            </a:p>
          </p:txBody>
        </p:sp>
      </p:grp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7FDEF8EC-9308-4D7B-A234-9B87EE6E9451}"/>
              </a:ext>
            </a:extLst>
          </p:cNvPr>
          <p:cNvSpPr/>
          <p:nvPr/>
        </p:nvSpPr>
        <p:spPr>
          <a:xfrm>
            <a:off x="8723584" y="2816987"/>
            <a:ext cx="274172" cy="609473"/>
          </a:xfrm>
          <a:prstGeom prst="flowChartProcess">
            <a:avLst/>
          </a:prstGeom>
          <a:noFill/>
          <a:ln>
            <a:solidFill>
              <a:srgbClr val="4C46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1DED5"/>
                </a:solidFill>
                <a:latin typeface="League Gothic" panose="00000500000000000000" pitchFamily="50" charset="0"/>
              </a:rPr>
              <a:t>90</a:t>
            </a:r>
            <a:r>
              <a:rPr lang="en-US" sz="1200" baseline="30000" dirty="0">
                <a:solidFill>
                  <a:srgbClr val="E1DED5"/>
                </a:solidFill>
                <a:latin typeface="League Gothic" panose="00000500000000000000" pitchFamily="50" charset="0"/>
              </a:rPr>
              <a:t>th</a:t>
            </a:r>
            <a:endParaRPr lang="en-US" sz="1200" dirty="0">
              <a:solidFill>
                <a:srgbClr val="E1DED5"/>
              </a:solidFill>
              <a:latin typeface="League Gothic" panose="00000500000000000000" pitchFamily="50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C960F8C-3AF4-461D-B425-4795E7CDB59F}"/>
              </a:ext>
            </a:extLst>
          </p:cNvPr>
          <p:cNvGrpSpPr/>
          <p:nvPr/>
        </p:nvGrpSpPr>
        <p:grpSpPr>
          <a:xfrm>
            <a:off x="345535" y="2499742"/>
            <a:ext cx="1388847" cy="934301"/>
            <a:chOff x="345535" y="2499742"/>
            <a:chExt cx="1388847" cy="934301"/>
          </a:xfrm>
        </p:grpSpPr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51C54322-DBC9-477C-A621-85A83737CDBB}"/>
                </a:ext>
              </a:extLst>
            </p:cNvPr>
            <p:cNvCxnSpPr>
              <a:cxnSpLocks/>
              <a:endCxn id="56" idx="0"/>
            </p:cNvCxnSpPr>
            <p:nvPr/>
          </p:nvCxnSpPr>
          <p:spPr>
            <a:xfrm>
              <a:off x="345535" y="2499742"/>
              <a:ext cx="0" cy="208555"/>
            </a:xfrm>
            <a:prstGeom prst="straightConnector1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6" name="Connector: Elbow 65">
              <a:extLst>
                <a:ext uri="{FF2B5EF4-FFF2-40B4-BE49-F238E27FC236}">
                  <a16:creationId xmlns:a16="http://schemas.microsoft.com/office/drawing/2014/main" id="{84284126-0D9F-4DF7-BD86-17019BCB8C51}"/>
                </a:ext>
              </a:extLst>
            </p:cNvPr>
            <p:cNvCxnSpPr>
              <a:cxnSpLocks/>
              <a:stCxn id="56" idx="3"/>
              <a:endCxn id="59" idx="0"/>
            </p:cNvCxnSpPr>
            <p:nvPr/>
          </p:nvCxnSpPr>
          <p:spPr>
            <a:xfrm>
              <a:off x="514992" y="2780247"/>
              <a:ext cx="91440" cy="102504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7" name="Connector: Elbow 66">
              <a:extLst>
                <a:ext uri="{FF2B5EF4-FFF2-40B4-BE49-F238E27FC236}">
                  <a16:creationId xmlns:a16="http://schemas.microsoft.com/office/drawing/2014/main" id="{D011BB26-73CE-4D57-8B8E-4D9AD2EA3411}"/>
                </a:ext>
              </a:extLst>
            </p:cNvPr>
            <p:cNvCxnSpPr>
              <a:cxnSpLocks/>
              <a:stCxn id="59" idx="3"/>
              <a:endCxn id="60" idx="0"/>
            </p:cNvCxnSpPr>
            <p:nvPr/>
          </p:nvCxnSpPr>
          <p:spPr>
            <a:xfrm>
              <a:off x="697872" y="2954701"/>
              <a:ext cx="208872" cy="102504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8" name="Connector: Elbow 67">
              <a:extLst>
                <a:ext uri="{FF2B5EF4-FFF2-40B4-BE49-F238E27FC236}">
                  <a16:creationId xmlns:a16="http://schemas.microsoft.com/office/drawing/2014/main" id="{DB003578-6EA7-4F82-9CFB-EFAA6A1C29B7}"/>
                </a:ext>
              </a:extLst>
            </p:cNvPr>
            <p:cNvCxnSpPr>
              <a:cxnSpLocks/>
              <a:stCxn id="60" idx="3"/>
              <a:endCxn id="61" idx="0"/>
            </p:cNvCxnSpPr>
            <p:nvPr/>
          </p:nvCxnSpPr>
          <p:spPr>
            <a:xfrm>
              <a:off x="1115616" y="3129155"/>
              <a:ext cx="276416" cy="100298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9" name="Connector: Elbow 68">
              <a:extLst>
                <a:ext uri="{FF2B5EF4-FFF2-40B4-BE49-F238E27FC236}">
                  <a16:creationId xmlns:a16="http://schemas.microsoft.com/office/drawing/2014/main" id="{670BA679-F5DD-4CFB-A3AF-5B2291D939AF}"/>
                </a:ext>
              </a:extLst>
            </p:cNvPr>
            <p:cNvCxnSpPr>
              <a:cxnSpLocks/>
              <a:stCxn id="60" idx="3"/>
              <a:endCxn id="62" idx="0"/>
            </p:cNvCxnSpPr>
            <p:nvPr/>
          </p:nvCxnSpPr>
          <p:spPr>
            <a:xfrm>
              <a:off x="1115616" y="3129155"/>
              <a:ext cx="618766" cy="304888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B08F555-8F5D-450F-9668-9B65C78CE1B8}"/>
              </a:ext>
            </a:extLst>
          </p:cNvPr>
          <p:cNvGrpSpPr/>
          <p:nvPr/>
        </p:nvGrpSpPr>
        <p:grpSpPr>
          <a:xfrm>
            <a:off x="122850" y="2346203"/>
            <a:ext cx="2174107" cy="1557810"/>
            <a:chOff x="122850" y="2346203"/>
            <a:chExt cx="2174107" cy="155781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DF8155E-976A-42C6-839D-3793200EBA9B}"/>
                </a:ext>
              </a:extLst>
            </p:cNvPr>
            <p:cNvSpPr/>
            <p:nvPr/>
          </p:nvSpPr>
          <p:spPr>
            <a:xfrm>
              <a:off x="176078" y="2708297"/>
              <a:ext cx="338914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4AB1B93-659D-4B0C-819A-E0E9AF9E084D}"/>
                </a:ext>
              </a:extLst>
            </p:cNvPr>
            <p:cNvSpPr txBox="1"/>
            <p:nvPr/>
          </p:nvSpPr>
          <p:spPr>
            <a:xfrm>
              <a:off x="176078" y="3596236"/>
              <a:ext cx="2120879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League Gothic" panose="00000500000000000000" pitchFamily="50" charset="0"/>
                  <a:ea typeface="+mn-ea"/>
                  <a:cs typeface="+mn-cs"/>
                </a:rPr>
                <a:t>Item Details Request Trace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DD752DF-DB5B-42AC-9D52-2474AF086FF4}"/>
                </a:ext>
              </a:extLst>
            </p:cNvPr>
            <p:cNvSpPr/>
            <p:nvPr/>
          </p:nvSpPr>
          <p:spPr>
            <a:xfrm>
              <a:off x="514992" y="2882751"/>
              <a:ext cx="182880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8E4C58A-0E4B-4F41-837B-98E6C796283B}"/>
                </a:ext>
              </a:extLst>
            </p:cNvPr>
            <p:cNvSpPr/>
            <p:nvPr/>
          </p:nvSpPr>
          <p:spPr>
            <a:xfrm>
              <a:off x="697872" y="3057205"/>
              <a:ext cx="417744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9959EE4-A63B-4050-82CC-06BE1FB80835}"/>
                </a:ext>
              </a:extLst>
            </p:cNvPr>
            <p:cNvSpPr/>
            <p:nvPr/>
          </p:nvSpPr>
          <p:spPr>
            <a:xfrm>
              <a:off x="1111997" y="3229453"/>
              <a:ext cx="560070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1105F14-6629-4F59-BB03-7749CDE1136E}"/>
                </a:ext>
              </a:extLst>
            </p:cNvPr>
            <p:cNvSpPr/>
            <p:nvPr/>
          </p:nvSpPr>
          <p:spPr>
            <a:xfrm>
              <a:off x="1171806" y="3434043"/>
              <a:ext cx="1125151" cy="165082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3248358-2C31-448E-864E-D1E9808DAB7F}"/>
                </a:ext>
              </a:extLst>
            </p:cNvPr>
            <p:cNvSpPr/>
            <p:nvPr/>
          </p:nvSpPr>
          <p:spPr>
            <a:xfrm>
              <a:off x="176078" y="2393945"/>
              <a:ext cx="2120879" cy="170335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0DED4"/>
                  </a:solidFill>
                  <a:effectLst/>
                  <a:uLnTx/>
                  <a:uFillTx/>
                  <a:latin typeface="League Gothic" panose="00000500000000000000" pitchFamily="50" charset="0"/>
                  <a:ea typeface="+mn-ea"/>
                  <a:cs typeface="+mn-cs"/>
                </a:rPr>
                <a:t>ID : 7C9A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8BFB900-AC6E-458B-B8EA-63CB74281D56}"/>
                </a:ext>
              </a:extLst>
            </p:cNvPr>
            <p:cNvSpPr txBox="1"/>
            <p:nvPr/>
          </p:nvSpPr>
          <p:spPr>
            <a:xfrm>
              <a:off x="122850" y="2346203"/>
              <a:ext cx="15998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1050" dirty="0">
                  <a:solidFill>
                    <a:srgbClr val="E0DED4"/>
                  </a:solidFill>
                  <a:latin typeface="League Gothic" panose="00000500000000000000" pitchFamily="50" charset="0"/>
                  <a:ea typeface="+mn-ea"/>
                  <a:cs typeface="+mn-cs"/>
                </a:rPr>
                <a:t>/catalog/item/123</a:t>
              </a:r>
              <a:endParaRPr lang="en-US" sz="1800" dirty="0">
                <a:solidFill>
                  <a:srgbClr val="E0DED4"/>
                </a:solidFill>
                <a:latin typeface="League Gothic" panose="00000500000000000000" pitchFamily="50" charset="0"/>
                <a:ea typeface="+mn-ea"/>
                <a:cs typeface="+mn-cs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BC3D0A9C-A1E9-4E50-B0C3-BC120CE54E19}"/>
              </a:ext>
            </a:extLst>
          </p:cNvPr>
          <p:cNvSpPr txBox="1"/>
          <p:nvPr/>
        </p:nvSpPr>
        <p:spPr>
          <a:xfrm>
            <a:off x="6184189" y="3980292"/>
            <a:ext cx="23882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7C9A, 343.78, Item (123) not found in cache, INFO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3B1Y, Disk utilization high, WARN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2F4G, NullReferenceException: Foo, ERROR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7C9A, 845.92, Item (889) found in DB, INFO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8V8E, review {user:554678 item:123, stars:4}, INFO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4Y7S, User (554678) logged out, DEBUG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7" name="Flowchart: Process 86">
            <a:extLst>
              <a:ext uri="{FF2B5EF4-FFF2-40B4-BE49-F238E27FC236}">
                <a16:creationId xmlns:a16="http://schemas.microsoft.com/office/drawing/2014/main" id="{1F03020E-E272-44CB-A639-62580325E69E}"/>
              </a:ext>
            </a:extLst>
          </p:cNvPr>
          <p:cNvSpPr/>
          <p:nvPr/>
        </p:nvSpPr>
        <p:spPr>
          <a:xfrm>
            <a:off x="6249434" y="4013674"/>
            <a:ext cx="2239011" cy="157396"/>
          </a:xfrm>
          <a:prstGeom prst="flowChartProcess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Flowchart: Process 87">
            <a:extLst>
              <a:ext uri="{FF2B5EF4-FFF2-40B4-BE49-F238E27FC236}">
                <a16:creationId xmlns:a16="http://schemas.microsoft.com/office/drawing/2014/main" id="{710F3BD8-659E-4D32-AEB3-1441F56F0CEA}"/>
              </a:ext>
            </a:extLst>
          </p:cNvPr>
          <p:cNvSpPr/>
          <p:nvPr/>
        </p:nvSpPr>
        <p:spPr>
          <a:xfrm>
            <a:off x="6249434" y="4380913"/>
            <a:ext cx="2239012" cy="142740"/>
          </a:xfrm>
          <a:prstGeom prst="flowChartProcess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C907BF5-325A-4097-80AE-8F9C8367CFF8}"/>
              </a:ext>
            </a:extLst>
          </p:cNvPr>
          <p:cNvSpPr txBox="1"/>
          <p:nvPr/>
        </p:nvSpPr>
        <p:spPr>
          <a:xfrm>
            <a:off x="6149412" y="4784253"/>
            <a:ext cx="223901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eague Gothic" panose="00000500000000000000" pitchFamily="50" charset="0"/>
                <a:ea typeface="+mn-ea"/>
                <a:cs typeface="+mn-cs"/>
              </a:rPr>
              <a:t>Item Details Logs</a:t>
            </a:r>
          </a:p>
        </p:txBody>
      </p:sp>
    </p:spTree>
    <p:extLst>
      <p:ext uri="{BB962C8B-B14F-4D97-AF65-F5344CB8AC3E}">
        <p14:creationId xmlns:p14="http://schemas.microsoft.com/office/powerpoint/2010/main" val="242993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 L -0.30173 0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8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9.87654E-7 L -0.15347 0.0092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74" y="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0" grpId="0" animBg="1"/>
      <p:bldP spid="86" grpId="0"/>
      <p:bldP spid="87" grpId="0" animBg="1"/>
      <p:bldP spid="88" grpId="0" animBg="1"/>
      <p:bldP spid="8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DA629-5BA6-425C-83F8-6DC0D35D5DB5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Get </a:t>
            </a:r>
            <a:b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Started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421AE143-821A-4404-B4C4-E270FD68B1C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-3088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CD2A6F-64E8-4B73-9D4B-5F8F1ACA2A0D}"/>
              </a:ext>
            </a:extLst>
          </p:cNvPr>
          <p:cNvSpPr txBox="1"/>
          <p:nvPr/>
        </p:nvSpPr>
        <p:spPr>
          <a:xfrm>
            <a:off x="3491880" y="1491630"/>
            <a:ext cx="5184576" cy="338554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txBody>
          <a:bodyPr wrap="square" rtlCol="0" anchor="ctr" anchorCtr="0">
            <a:spAutoFit/>
          </a:bodyPr>
          <a:lstStyle/>
          <a:p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&gt;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npm</a:t>
            </a:r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 install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applicationinsights-js</a:t>
            </a:r>
            <a:endParaRPr lang="en-US" sz="1600" kern="0" dirty="0">
              <a:solidFill>
                <a:srgbClr val="E0DED4"/>
              </a:solidFill>
              <a:latin typeface="pixelmix" panose="00000400000000000000" pitchFamily="2" charset="-79"/>
              <a:cs typeface="pixelmix" panose="00000400000000000000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6C82E0-2171-471B-ACA4-A8C858BBE39C}"/>
              </a:ext>
            </a:extLst>
          </p:cNvPr>
          <p:cNvSpPr txBox="1"/>
          <p:nvPr/>
        </p:nvSpPr>
        <p:spPr>
          <a:xfrm>
            <a:off x="3491880" y="3193979"/>
            <a:ext cx="5184576" cy="338554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txBody>
          <a:bodyPr wrap="square" rtlCol="0" anchor="ctr" anchorCtr="0">
            <a:spAutoFit/>
          </a:bodyPr>
          <a:lstStyle/>
          <a:p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&gt;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npm</a:t>
            </a:r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 install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applicationinsights</a:t>
            </a:r>
            <a:endParaRPr lang="en-US" sz="1600" kern="0" dirty="0">
              <a:solidFill>
                <a:srgbClr val="E0DED4"/>
              </a:solidFill>
              <a:latin typeface="pixelmix" panose="00000400000000000000" pitchFamily="2" charset="-79"/>
              <a:cs typeface="pixelmix" panose="00000400000000000000" pitchFamily="2" charset="-79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B5E3E0-5238-4FAB-91CA-7AB74276044F}"/>
              </a:ext>
            </a:extLst>
          </p:cNvPr>
          <p:cNvSpPr/>
          <p:nvPr/>
        </p:nvSpPr>
        <p:spPr bwMode="auto">
          <a:xfrm>
            <a:off x="8244408" y="3269736"/>
            <a:ext cx="144016" cy="216024"/>
          </a:xfrm>
          <a:prstGeom prst="rect">
            <a:avLst/>
          </a:prstGeom>
          <a:solidFill>
            <a:srgbClr val="E1DED5"/>
          </a:solidFill>
          <a:ln w="203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eague Gothic" panose="00000500000000000000" pitchFamily="50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E5B1D6-62A8-42D0-8329-20E7A7835B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33"/>
          <a:stretch/>
        </p:blipFill>
        <p:spPr>
          <a:xfrm rot="2149830">
            <a:off x="5460325" y="1164851"/>
            <a:ext cx="747915" cy="30761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08271DE-C741-4C24-8021-7461905DB142}"/>
              </a:ext>
            </a:extLst>
          </p:cNvPr>
          <p:cNvSpPr txBox="1">
            <a:spLocks/>
          </p:cNvSpPr>
          <p:nvPr/>
        </p:nvSpPr>
        <p:spPr bwMode="auto">
          <a:xfrm>
            <a:off x="4439414" y="907946"/>
            <a:ext cx="1080120" cy="40116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marL="41910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1pPr>
            <a:lvl2pPr marL="585788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2pPr>
            <a:lvl3pPr marL="752475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3pPr>
            <a:lvl4pPr marL="919163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4pPr>
            <a:lvl5pPr marL="108585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5pPr>
            <a:lvl6pPr marL="12573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6pPr>
            <a:lvl7pPr marL="14287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7pPr>
            <a:lvl8pPr marL="16002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8pPr>
            <a:lvl9pPr marL="17716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9pPr>
          </a:lstStyle>
          <a:p>
            <a:pPr marL="0" indent="0" algn="r" eaLnBrk="1" hangingPunct="1">
              <a:buNone/>
            </a:pP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Front-end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E472839-F0E4-4004-9550-BA09F6515019}"/>
              </a:ext>
            </a:extLst>
          </p:cNvPr>
          <p:cNvSpPr txBox="1">
            <a:spLocks/>
          </p:cNvSpPr>
          <p:nvPr/>
        </p:nvSpPr>
        <p:spPr bwMode="auto">
          <a:xfrm>
            <a:off x="6804248" y="3883335"/>
            <a:ext cx="1080120" cy="40116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marL="41910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1pPr>
            <a:lvl2pPr marL="585788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2pPr>
            <a:lvl3pPr marL="752475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3pPr>
            <a:lvl4pPr marL="919163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4pPr>
            <a:lvl5pPr marL="108585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5pPr>
            <a:lvl6pPr marL="12573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6pPr>
            <a:lvl7pPr marL="14287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7pPr>
            <a:lvl8pPr marL="16002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8pPr>
            <a:lvl9pPr marL="17716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9pPr>
          </a:lstStyle>
          <a:p>
            <a:pPr marL="0" indent="0" eaLnBrk="1" hangingPunct="1">
              <a:buNone/>
            </a:pP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Back-end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3C806C-E746-4247-9EC8-67A8E889A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33"/>
          <a:stretch/>
        </p:blipFill>
        <p:spPr>
          <a:xfrm rot="14400000">
            <a:off x="6246414" y="3610210"/>
            <a:ext cx="747915" cy="307612"/>
          </a:xfrm>
          <a:prstGeom prst="rect">
            <a:avLst/>
          </a:prstGeom>
        </p:spPr>
      </p:pic>
      <p:pic>
        <p:nvPicPr>
          <p:cNvPr id="14" name="Picture 3">
            <a:extLst>
              <a:ext uri="{FF2B5EF4-FFF2-40B4-BE49-F238E27FC236}">
                <a16:creationId xmlns:a16="http://schemas.microsoft.com/office/drawing/2014/main" id="{33B4E85F-B54F-47CE-9F97-9FE23AFAE2BB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5540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25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3" grpId="0" animBg="1"/>
      <p:bldP spid="3" grpId="1" animBg="1"/>
      <p:bldP spid="10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B2A5B-AD7B-4000-AF4C-98D3FE326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920" y="850499"/>
            <a:ext cx="4176712" cy="2486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Thank</a:t>
            </a:r>
            <a:b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You!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26B3C-0024-4E46-B111-E47836ED3E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4202955"/>
            <a:ext cx="8209160" cy="1681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19050" tIns="19050" rIns="19050" bIns="19050" numCol="1" anchor="t" anchorCtr="0" compatLnSpc="1">
            <a:prstTxWarp prst="textNoShape">
              <a:avLst/>
            </a:prstTxWarp>
          </a:bodyPr>
          <a:lstStyle>
            <a:lvl1pPr marL="342900" indent="-3429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1pPr>
            <a:lvl2pPr marL="742950" indent="-28575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2pPr>
            <a:lvl3pPr marL="11430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3pPr>
            <a:lvl4pPr marL="16002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4pPr>
            <a:lvl5pPr marL="20574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9pPr>
          </a:lstStyle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League Gothic"/>
                <a:sym typeface="League Gothic" charset="0"/>
              </a:rPr>
              <a:t>Nik Molnar  @nikmd23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Awesome" pitchFamily="50" charset="0"/>
                <a:sym typeface="League Gothic" charset="0"/>
              </a:rPr>
              <a:t>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 Awesome 5 Free Regular" panose="02000503000000000000" pitchFamily="50" charset="0"/>
                <a:sym typeface="League Gothic" charset="0"/>
              </a:rPr>
              <a:t>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4C463D"/>
              </a:solidFill>
              <a:effectLst/>
              <a:uLnTx/>
              <a:uFillTx/>
              <a:latin typeface="League Gothic"/>
              <a:sym typeface="League Gothic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EF6CD0-03A3-4F29-BF13-10F75F0E632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3955142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B4BFB6-7644-4A84-96E6-48C3BA78478E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949428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90072E-37DA-4D3E-8ACF-9908CCEEF52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1560" y="187661"/>
            <a:ext cx="3415580" cy="341558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FB00FBE-5683-4EAC-8255-5D15F07B326A}"/>
              </a:ext>
            </a:extLst>
          </p:cNvPr>
          <p:cNvSpPr txBox="1">
            <a:spLocks/>
          </p:cNvSpPr>
          <p:nvPr/>
        </p:nvSpPr>
        <p:spPr bwMode="auto">
          <a:xfrm>
            <a:off x="212807" y="3342238"/>
            <a:ext cx="4213085" cy="50405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algn="ctr" eaLnBrk="1" hangingPunct="1"/>
            <a:r>
              <a:rPr lang="en-US" sz="1800" kern="0" dirty="0">
                <a:latin typeface="League Gothic" charset="0"/>
                <a:ea typeface="ヒラギノ角ゴ ProN W3" charset="0"/>
                <a:cs typeface="League Gothic" charset="0"/>
              </a:rPr>
              <a:t>https://aka.ms/app-insights-js</a:t>
            </a:r>
          </a:p>
        </p:txBody>
      </p:sp>
    </p:spTree>
    <p:extLst>
      <p:ext uri="{BB962C8B-B14F-4D97-AF65-F5344CB8AC3E}">
        <p14:creationId xmlns:p14="http://schemas.microsoft.com/office/powerpoint/2010/main" val="2698109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mages ">
  <a:themeElements>
    <a:clrScheme name="Rubicon Wheat Scheme">
      <a:dk1>
        <a:srgbClr val="4C463D"/>
      </a:dk1>
      <a:lt1>
        <a:srgbClr val="AD360C"/>
      </a:lt1>
      <a:dk2>
        <a:srgbClr val="000000"/>
      </a:dk2>
      <a:lt2>
        <a:srgbClr val="808080"/>
      </a:lt2>
      <a:accent1>
        <a:srgbClr val="AD360C"/>
      </a:accent1>
      <a:accent2>
        <a:srgbClr val="E02200"/>
      </a:accent2>
      <a:accent3>
        <a:srgbClr val="C6360C"/>
      </a:accent3>
      <a:accent4>
        <a:srgbClr val="7A000C"/>
      </a:accent4>
      <a:accent5>
        <a:srgbClr val="A53131"/>
      </a:accent5>
      <a:accent6>
        <a:srgbClr val="E44B21"/>
      </a:accent6>
      <a:hlink>
        <a:srgbClr val="C6360C"/>
      </a:hlink>
      <a:folHlink>
        <a:srgbClr val="FF7C0C"/>
      </a:folHlink>
    </a:clrScheme>
    <a:fontScheme name="4 image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03200" cap="flat" cmpd="sng" algn="ctr">
          <a:solidFill>
            <a:srgbClr val="FFD62D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03200" cap="flat" cmpd="sng" algn="ctr">
          <a:solidFill>
            <a:srgbClr val="FFD62D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4 imag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2110</TotalTime>
  <Pages>0</Pages>
  <Words>159</Words>
  <Characters>0</Characters>
  <Application>Microsoft Office PowerPoint</Application>
  <PresentationFormat>On-screen Show (16:9)</PresentationFormat>
  <Lines>0</Lines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pixelmix</vt:lpstr>
      <vt:lpstr>Times New Roman</vt:lpstr>
      <vt:lpstr>ＭＳ Ｐゴシック</vt:lpstr>
      <vt:lpstr>Calibri</vt:lpstr>
      <vt:lpstr>ヒラギノ角ゴ ProN W3</vt:lpstr>
      <vt:lpstr>League Gothic</vt:lpstr>
      <vt:lpstr>Gill Sans</vt:lpstr>
      <vt:lpstr>FontAwesome</vt:lpstr>
      <vt:lpstr>Font Awesome 5 Free Regular</vt:lpstr>
      <vt:lpstr>M+ 1m regular</vt:lpstr>
      <vt:lpstr>Zerox</vt:lpstr>
      <vt:lpstr>Images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RUBICON</dc:title>
  <dc:subject/>
  <dc:creator>Nik Molnar</dc:creator>
  <cp:keywords/>
  <dc:description/>
  <cp:lastModifiedBy>Nik Molnar</cp:lastModifiedBy>
  <cp:revision>150</cp:revision>
  <dcterms:modified xsi:type="dcterms:W3CDTF">2018-03-16T22:13:47Z</dcterms:modified>
</cp:coreProperties>
</file>